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9" r:id="rId2"/>
    <p:sldId id="409" r:id="rId3"/>
    <p:sldId id="414" r:id="rId4"/>
    <p:sldId id="415" r:id="rId5"/>
    <p:sldId id="416" r:id="rId6"/>
    <p:sldId id="417" r:id="rId7"/>
    <p:sldId id="428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9" r:id="rId18"/>
    <p:sldId id="427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6" r:id="rId34"/>
    <p:sldId id="447" r:id="rId35"/>
    <p:sldId id="448" r:id="rId36"/>
    <p:sldId id="449" r:id="rId37"/>
    <p:sldId id="453" r:id="rId38"/>
  </p:sldIdLst>
  <p:sldSz cx="9144000" cy="6858000" type="screen4x3"/>
  <p:notesSz cx="7102475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Стандартный раздел" id="{61C17C99-5AF3-5D48-ADB3-D8E0E30CD732}">
          <p14:sldIdLst>
            <p14:sldId id="329"/>
            <p14:sldId id="409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993300"/>
    <a:srgbClr val="FF00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205" autoAdjust="0"/>
    <p:restoredTop sz="94615" autoAdjust="0"/>
  </p:normalViewPr>
  <p:slideViewPr>
    <p:cSldViewPr>
      <p:cViewPr>
        <p:scale>
          <a:sx n="66" d="100"/>
          <a:sy n="66" d="100"/>
        </p:scale>
        <p:origin x="-2922" y="-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55A99CA8-6823-DA42-A515-BF0DAB1F4B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866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6035B-0FB0-BD48-8EBB-408C7AE280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F1B65-2623-EB4E-B005-D0F03087B7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03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D0E43-CCD8-0046-88F6-071824A6A2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9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6E49-067C-E747-9974-740BB64955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5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9E6D1-8485-9547-955F-8426787CCD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48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9D641-14CE-E94E-9B01-75AB73B4D4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18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6E38C-16C8-5640-BD01-50D3B9B0AC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71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328E8-3C5E-EB42-9B14-E40F37C91D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51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10896-D9A9-8B47-9680-2C0A1EA281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77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4ACC6-6F8E-C341-BAAC-D4D0969630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24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BE93C-C074-5B46-9D7D-2B189A3AE6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3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F9FA-A985-C346-B3EE-8BCFE72310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59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0FBBD-A67C-9F47-A273-DFE0572EC8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07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87D2B78-6834-BB4F-94D5-81DF2C331AC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0638" algn="ctr" eaLnBrk="1" hangingPunct="1">
              <a:lnSpc>
                <a:spcPct val="90000"/>
              </a:lnSpc>
            </a:pPr>
            <a:r>
              <a:rPr lang="ru-RU" sz="2800" b="1">
                <a:solidFill>
                  <a:srgbClr val="CC3300"/>
                </a:solidFill>
              </a:rPr>
              <a:t>Дисциплина: </a:t>
            </a:r>
            <a:br>
              <a:rPr lang="ru-RU" sz="2800" b="1">
                <a:solidFill>
                  <a:srgbClr val="CC3300"/>
                </a:solidFill>
              </a:rPr>
            </a:br>
            <a:r>
              <a:rPr lang="ru-RU" sz="2800" b="1">
                <a:solidFill>
                  <a:srgbClr val="CC3300"/>
                </a:solidFill>
              </a:rPr>
              <a:t>«Метрология, стандартизация и сертификация»</a:t>
            </a:r>
            <a:endParaRPr lang="ru-RU" sz="2800" b="1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133725"/>
            <a:ext cx="9144000" cy="259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0638" algn="ctr" eaLnBrk="1" hangingPunct="1">
              <a:lnSpc>
                <a:spcPct val="90000"/>
              </a:lnSpc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Тема лекции: </a:t>
            </a:r>
          </a:p>
          <a:p>
            <a:pPr indent="20638" algn="ctr"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«Счетчики электрической энергии»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07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96A12DB-E2E3-264B-B2D9-B946DE8931B4}" type="slidenum">
              <a:rPr lang="ru-RU" sz="1400"/>
              <a:pPr/>
              <a:t>1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2743200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C3300"/>
                </a:solidFill>
              </a:rPr>
              <a:t>2.Измерение и учет электрической энергии</a:t>
            </a:r>
            <a:endParaRPr lang="ru-RU" sz="4000" dirty="0">
              <a:solidFill>
                <a:srgbClr val="CC3300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10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xmlns="" val="28661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04800" y="1676400"/>
            <a:ext cx="8763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u="sng" dirty="0" smtClean="0">
                <a:solidFill>
                  <a:srgbClr val="CC3300"/>
                </a:solidFill>
              </a:rPr>
              <a:t>Активная </a:t>
            </a:r>
            <a:r>
              <a:rPr lang="ru-RU" sz="2800" b="1" i="1" u="sng" dirty="0">
                <a:solidFill>
                  <a:srgbClr val="CC3300"/>
                </a:solidFill>
              </a:rPr>
              <a:t>и реактивная </a:t>
            </a:r>
            <a:r>
              <a:rPr lang="ru-RU" sz="2800" b="1" i="1" u="sng" dirty="0" smtClean="0">
                <a:solidFill>
                  <a:srgbClr val="CC3300"/>
                </a:solidFill>
              </a:rPr>
              <a:t>энергии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rgbClr val="CC33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>
                <a:solidFill>
                  <a:srgbClr val="CC3300"/>
                </a:solidFill>
              </a:rPr>
              <a:t>Израсходованная энергия</a:t>
            </a:r>
            <a:r>
              <a:rPr lang="ru-RU" sz="2800" dirty="0">
                <a:solidFill>
                  <a:srgbClr val="CC3300"/>
                </a:solidFill>
              </a:rPr>
              <a:t> – это мощность в единицу времени</a:t>
            </a:r>
            <a:r>
              <a:rPr lang="ru-RU" sz="2800" dirty="0" smtClean="0">
                <a:solidFill>
                  <a:srgbClr val="CC33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endParaRPr lang="ru-RU" sz="2800" dirty="0">
              <a:solidFill>
                <a:srgbClr val="CC3300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11</a:t>
            </a:fld>
            <a:endParaRPr lang="ru-RU" sz="140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5087539"/>
              </p:ext>
            </p:extLst>
          </p:nvPr>
        </p:nvGraphicFramePr>
        <p:xfrm>
          <a:off x="6286512" y="3286124"/>
          <a:ext cx="2001838" cy="693738"/>
        </p:xfrm>
        <a:graphic>
          <a:graphicData uri="http://schemas.openxmlformats.org/presentationml/2006/ole">
            <p:oleObj spid="_x0000_s3077" name="Формула" r:id="rId3" imgW="558720" imgH="177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222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2743200"/>
            <a:ext cx="8763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CC3300"/>
                </a:solidFill>
              </a:rPr>
              <a:t>2 Электромеханические счетчики электрической энергии</a:t>
            </a:r>
            <a:endParaRPr lang="ru-RU" sz="4000" dirty="0">
              <a:solidFill>
                <a:srgbClr val="CC3300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12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xmlns="" val="7418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400" y="1219200"/>
            <a:ext cx="8763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C3300"/>
                </a:solidFill>
              </a:rPr>
              <a:t>Классификация электромеханических счетчиков электрической энергии:</a:t>
            </a:r>
          </a:p>
          <a:p>
            <a:pPr lvl="0"/>
            <a:r>
              <a:rPr lang="ru-RU" sz="2400" dirty="0">
                <a:solidFill>
                  <a:srgbClr val="CC3300"/>
                </a:solidFill>
              </a:rPr>
              <a:t>по роду тока:</a:t>
            </a:r>
          </a:p>
          <a:p>
            <a:r>
              <a:rPr lang="ru-RU" sz="2400" dirty="0">
                <a:solidFill>
                  <a:srgbClr val="CC3300"/>
                </a:solidFill>
              </a:rPr>
              <a:t>· постоянного тока (электродинамические, ферродинамические)</a:t>
            </a:r>
          </a:p>
          <a:p>
            <a:r>
              <a:rPr lang="ru-RU" sz="2400" dirty="0">
                <a:solidFill>
                  <a:srgbClr val="CC3300"/>
                </a:solidFill>
              </a:rPr>
              <a:t>·переменного тока (индукционные</a:t>
            </a:r>
            <a:r>
              <a:rPr lang="ru-RU" sz="2400" dirty="0" smtClean="0">
                <a:solidFill>
                  <a:srgbClr val="CC3300"/>
                </a:solidFill>
              </a:rPr>
              <a:t>)</a:t>
            </a:r>
          </a:p>
          <a:p>
            <a:endParaRPr lang="ru-RU" sz="2400" dirty="0">
              <a:solidFill>
                <a:srgbClr val="CC3300"/>
              </a:solidFill>
            </a:endParaRPr>
          </a:p>
          <a:p>
            <a:pPr lvl="0"/>
            <a:r>
              <a:rPr lang="ru-RU" sz="2400" dirty="0">
                <a:solidFill>
                  <a:srgbClr val="CC3300"/>
                </a:solidFill>
              </a:rPr>
              <a:t>Счетчики переменного тока:</a:t>
            </a:r>
          </a:p>
          <a:p>
            <a:r>
              <a:rPr lang="ru-RU" sz="2400" dirty="0">
                <a:solidFill>
                  <a:srgbClr val="CC3300"/>
                </a:solidFill>
              </a:rPr>
              <a:t>·однофазные  (СО) - только активной энергии!</a:t>
            </a:r>
          </a:p>
          <a:p>
            <a:r>
              <a:rPr lang="ru-RU" sz="2400" dirty="0">
                <a:solidFill>
                  <a:srgbClr val="CC3300"/>
                </a:solidFill>
              </a:rPr>
              <a:t>·трехфазные:</a:t>
            </a:r>
          </a:p>
          <a:p>
            <a:r>
              <a:rPr lang="ru-RU" sz="2400" dirty="0">
                <a:solidFill>
                  <a:srgbClr val="CC3300"/>
                </a:solidFill>
              </a:rPr>
              <a:t>-активной энергии - трехпроводные  (САЗ ) и </a:t>
            </a:r>
            <a:r>
              <a:rPr lang="ru-RU" sz="2400" dirty="0" err="1">
                <a:solidFill>
                  <a:srgbClr val="CC3300"/>
                </a:solidFill>
              </a:rPr>
              <a:t>четырехпроводпые</a:t>
            </a:r>
            <a:r>
              <a:rPr lang="ru-RU" sz="2400" dirty="0">
                <a:solidFill>
                  <a:srgbClr val="CC3300"/>
                </a:solidFill>
              </a:rPr>
              <a:t> (СА4), </a:t>
            </a:r>
          </a:p>
          <a:p>
            <a:r>
              <a:rPr lang="ru-RU" sz="2400" dirty="0">
                <a:solidFill>
                  <a:srgbClr val="CC3300"/>
                </a:solidFill>
              </a:rPr>
              <a:t>-реактивной энергии – трехпроводные (СРЗ) и четырехпроводные (СР4).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13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xmlns="" val="7753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400" y="1140558"/>
            <a:ext cx="8763000" cy="52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C3300"/>
                </a:solidFill>
              </a:rPr>
              <a:t>1.При движении диска счетчика возникают моменты</a:t>
            </a:r>
            <a:r>
              <a:rPr lang="ru-RU" sz="2800" dirty="0" smtClean="0">
                <a:solidFill>
                  <a:srgbClr val="CC3300"/>
                </a:solidFill>
              </a:rPr>
              <a:t>:</a:t>
            </a:r>
          </a:p>
          <a:p>
            <a:endParaRPr lang="ru-RU" sz="2800" dirty="0">
              <a:solidFill>
                <a:srgbClr val="CC3300"/>
              </a:solidFill>
            </a:endParaRPr>
          </a:p>
          <a:p>
            <a:r>
              <a:rPr lang="ru-RU" sz="2800" dirty="0">
                <a:solidFill>
                  <a:srgbClr val="CC3300"/>
                </a:solidFill>
              </a:rPr>
              <a:t>·вращающий момент</a:t>
            </a:r>
            <a:r>
              <a:rPr lang="ru-RU" sz="2800" dirty="0" smtClean="0">
                <a:solidFill>
                  <a:srgbClr val="CC3300"/>
                </a:solidFill>
              </a:rPr>
              <a:t>:</a:t>
            </a:r>
            <a:endParaRPr lang="en-US" sz="2800" dirty="0" smtClean="0">
              <a:solidFill>
                <a:srgbClr val="CC3300"/>
              </a:solidFill>
            </a:endParaRPr>
          </a:p>
          <a:p>
            <a:r>
              <a:rPr lang="ru-RU" sz="2800" dirty="0">
                <a:solidFill>
                  <a:srgbClr val="CC3300"/>
                </a:solidFill>
              </a:rPr>
              <a:t>т.е. он пропорционален мощности цепи</a:t>
            </a:r>
            <a:r>
              <a:rPr lang="ru-RU" sz="2800" dirty="0" smtClean="0">
                <a:solidFill>
                  <a:srgbClr val="CC3300"/>
                </a:solidFill>
              </a:rPr>
              <a:t>.</a:t>
            </a:r>
            <a:endParaRPr lang="en-US" sz="2800" dirty="0" smtClean="0">
              <a:solidFill>
                <a:srgbClr val="CC3300"/>
              </a:solidFill>
            </a:endParaRPr>
          </a:p>
          <a:p>
            <a:endParaRPr lang="ru-RU" sz="2800" dirty="0">
              <a:solidFill>
                <a:srgbClr val="CC3300"/>
              </a:solidFill>
            </a:endParaRPr>
          </a:p>
          <a:p>
            <a:r>
              <a:rPr lang="ru-RU" sz="2800" dirty="0">
                <a:solidFill>
                  <a:srgbClr val="CC3300"/>
                </a:solidFill>
              </a:rPr>
              <a:t>·тормозной (противодействующий) </a:t>
            </a:r>
            <a:r>
              <a:rPr lang="ru-RU" sz="2800" dirty="0" smtClean="0">
                <a:solidFill>
                  <a:srgbClr val="CC3300"/>
                </a:solidFill>
              </a:rPr>
              <a:t>момент</a:t>
            </a:r>
          </a:p>
          <a:p>
            <a:endParaRPr lang="ru-RU" sz="2800" dirty="0">
              <a:solidFill>
                <a:srgbClr val="CC3300"/>
              </a:solidFill>
            </a:endParaRPr>
          </a:p>
          <a:p>
            <a:endParaRPr lang="ru-RU" sz="2800" dirty="0" smtClean="0">
              <a:solidFill>
                <a:srgbClr val="CC3300"/>
              </a:solidFill>
            </a:endParaRPr>
          </a:p>
          <a:p>
            <a:endParaRPr lang="ru-RU" sz="2800" dirty="0">
              <a:solidFill>
                <a:srgbClr val="CC3300"/>
              </a:solidFill>
            </a:endParaRPr>
          </a:p>
          <a:p>
            <a:endParaRPr lang="ru-RU" sz="2800" dirty="0">
              <a:solidFill>
                <a:srgbClr val="CC3300"/>
              </a:solidFill>
            </a:endParaRPr>
          </a:p>
          <a:p>
            <a:r>
              <a:rPr lang="ru-RU" sz="2800" dirty="0" smtClean="0">
                <a:solidFill>
                  <a:srgbClr val="CC3300"/>
                </a:solidFill>
              </a:rPr>
              <a:t> </a:t>
            </a:r>
            <a:endParaRPr lang="ru-RU" sz="2400" dirty="0">
              <a:solidFill>
                <a:srgbClr val="CC3300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14</a:t>
            </a:fld>
            <a:endParaRPr lang="ru-RU" sz="140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5683936"/>
              </p:ext>
            </p:extLst>
          </p:nvPr>
        </p:nvGraphicFramePr>
        <p:xfrm>
          <a:off x="3929058" y="2357430"/>
          <a:ext cx="5089525" cy="652462"/>
        </p:xfrm>
        <a:graphic>
          <a:graphicData uri="http://schemas.openxmlformats.org/presentationml/2006/ole">
            <p:oleObj spid="_x0000_s4103" name="Формула" r:id="rId3" imgW="1765080" imgH="21564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7364826"/>
              </p:ext>
            </p:extLst>
          </p:nvPr>
        </p:nvGraphicFramePr>
        <p:xfrm>
          <a:off x="381000" y="4459288"/>
          <a:ext cx="1905000" cy="682625"/>
        </p:xfrm>
        <a:graphic>
          <a:graphicData uri="http://schemas.openxmlformats.org/presentationml/2006/ole">
            <p:oleObj spid="_x0000_s4104" name="Формула" r:id="rId4" imgW="774360" imgH="266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978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400" y="1140558"/>
            <a:ext cx="8763000" cy="52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CC3300"/>
              </a:solidFill>
            </a:endParaRPr>
          </a:p>
          <a:p>
            <a:r>
              <a:rPr lang="ru-RU" sz="2800" dirty="0">
                <a:solidFill>
                  <a:srgbClr val="CC3300"/>
                </a:solidFill>
              </a:rPr>
              <a:t>2.При неизменной мощности в измеряемой цепи </a:t>
            </a:r>
            <a:r>
              <a:rPr lang="ru-RU" sz="2800" u="sng" dirty="0" smtClean="0">
                <a:solidFill>
                  <a:srgbClr val="CC3300"/>
                </a:solidFill>
              </a:rPr>
              <a:t>устанавливается</a:t>
            </a:r>
            <a:r>
              <a:rPr lang="ru-RU" sz="2800" dirty="0" smtClean="0">
                <a:solidFill>
                  <a:srgbClr val="CC3300"/>
                </a:solidFill>
              </a:rPr>
              <a:t> </a:t>
            </a:r>
            <a:r>
              <a:rPr lang="ru-RU" sz="2800" dirty="0">
                <a:solidFill>
                  <a:srgbClr val="CC3300"/>
                </a:solidFill>
              </a:rPr>
              <a:t>постоянная частота </a:t>
            </a:r>
            <a:r>
              <a:rPr lang="ru-RU" sz="2800" dirty="0" smtClean="0">
                <a:solidFill>
                  <a:srgbClr val="CC3300"/>
                </a:solidFill>
              </a:rPr>
              <a:t>вращения </a:t>
            </a:r>
            <a:r>
              <a:rPr lang="ru-RU" sz="2800" dirty="0">
                <a:solidFill>
                  <a:srgbClr val="CC3300"/>
                </a:solidFill>
              </a:rPr>
              <a:t>диска счетчика, при которой: </a:t>
            </a:r>
            <a:endParaRPr lang="ru-RU" sz="2800" dirty="0" smtClean="0">
              <a:solidFill>
                <a:srgbClr val="CC3300"/>
              </a:solidFill>
            </a:endParaRPr>
          </a:p>
          <a:p>
            <a:endParaRPr lang="ru-RU" sz="2800" dirty="0">
              <a:solidFill>
                <a:srgbClr val="CC3300"/>
              </a:solidFill>
            </a:endParaRPr>
          </a:p>
          <a:p>
            <a:endParaRPr lang="ru-RU" sz="2800" dirty="0" smtClean="0">
              <a:solidFill>
                <a:srgbClr val="CC3300"/>
              </a:solidFill>
            </a:endParaRPr>
          </a:p>
          <a:p>
            <a:endParaRPr lang="ru-RU" sz="2800" dirty="0">
              <a:solidFill>
                <a:srgbClr val="CC3300"/>
              </a:solidFill>
            </a:endParaRPr>
          </a:p>
          <a:p>
            <a:endParaRPr lang="ru-RU" sz="2800" dirty="0" smtClean="0">
              <a:solidFill>
                <a:srgbClr val="CC3300"/>
              </a:solidFill>
            </a:endParaRPr>
          </a:p>
          <a:p>
            <a:endParaRPr lang="ru-RU" sz="2800" dirty="0">
              <a:solidFill>
                <a:srgbClr val="CC3300"/>
              </a:solidFill>
            </a:endParaRPr>
          </a:p>
          <a:p>
            <a:r>
              <a:rPr lang="ru-RU" sz="2800" dirty="0" smtClean="0">
                <a:solidFill>
                  <a:srgbClr val="CC3300"/>
                </a:solidFill>
              </a:rPr>
              <a:t>3. </a:t>
            </a:r>
            <a:endParaRPr lang="ru-RU" sz="2800" dirty="0">
              <a:solidFill>
                <a:srgbClr val="CC3300"/>
              </a:solidFill>
            </a:endParaRPr>
          </a:p>
          <a:p>
            <a:endParaRPr lang="ru-RU" sz="2800" dirty="0">
              <a:solidFill>
                <a:srgbClr val="CC3300"/>
              </a:solidFill>
            </a:endParaRPr>
          </a:p>
          <a:p>
            <a:r>
              <a:rPr lang="ru-RU" sz="2800" dirty="0" smtClean="0">
                <a:solidFill>
                  <a:srgbClr val="CC3300"/>
                </a:solidFill>
              </a:rPr>
              <a:t> </a:t>
            </a:r>
            <a:endParaRPr lang="ru-RU" sz="2400" dirty="0">
              <a:solidFill>
                <a:srgbClr val="CC3300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15</a:t>
            </a:fld>
            <a:endParaRPr lang="ru-RU" sz="140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2928934"/>
            <a:ext cx="9286940" cy="1787625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2999130"/>
              </p:ext>
            </p:extLst>
          </p:nvPr>
        </p:nvGraphicFramePr>
        <p:xfrm>
          <a:off x="928662" y="4786322"/>
          <a:ext cx="6354762" cy="842962"/>
        </p:xfrm>
        <a:graphic>
          <a:graphicData uri="http://schemas.openxmlformats.org/presentationml/2006/ole">
            <p:oleObj spid="_x0000_s5123" name="Формула" r:id="rId4" imgW="171432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88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1689019"/>
          </a:xfrm>
          <a:prstGeom prst="rect">
            <a:avLst/>
          </a:prstGeom>
        </p:spPr>
      </p:pic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400" y="1140558"/>
            <a:ext cx="8763000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CC3300"/>
                </a:solidFill>
              </a:rPr>
              <a:t>Характеристики счетчика</a:t>
            </a:r>
            <a:endParaRPr lang="ru-RU" sz="2800" dirty="0">
              <a:solidFill>
                <a:srgbClr val="CC3300"/>
              </a:solidFill>
            </a:endParaRPr>
          </a:p>
          <a:p>
            <a:r>
              <a:rPr lang="ru-RU" sz="2800" b="1" i="1" dirty="0">
                <a:solidFill>
                  <a:srgbClr val="CC3300"/>
                </a:solidFill>
              </a:rPr>
              <a:t>1)Действительная постоянная счетчика </a:t>
            </a:r>
            <a:r>
              <a:rPr lang="ru-RU" sz="2800" dirty="0" smtClean="0">
                <a:solidFill>
                  <a:srgbClr val="CC3300"/>
                </a:solidFill>
              </a:rPr>
              <a:t>(</a:t>
            </a:r>
            <a:r>
              <a:rPr lang="en-US" sz="2800" dirty="0" smtClean="0">
                <a:solidFill>
                  <a:srgbClr val="CC3300"/>
                </a:solidFill>
              </a:rPr>
              <a:t>C</a:t>
            </a:r>
            <a:r>
              <a:rPr lang="en-US" dirty="0" smtClean="0">
                <a:solidFill>
                  <a:srgbClr val="CC3300"/>
                </a:solidFill>
              </a:rPr>
              <a:t>D</a:t>
            </a:r>
            <a:r>
              <a:rPr lang="ru-RU" sz="2800" dirty="0" smtClean="0">
                <a:solidFill>
                  <a:srgbClr val="CC3300"/>
                </a:solidFill>
              </a:rPr>
              <a:t>) </a:t>
            </a:r>
            <a:r>
              <a:rPr lang="ru-RU" sz="2800" dirty="0">
                <a:solidFill>
                  <a:srgbClr val="CC3300"/>
                </a:solidFill>
              </a:rPr>
              <a:t>– это количество энергии, действительно израсходованной в измеряемой цепи за время одного оборота диска счетчика</a:t>
            </a:r>
            <a:r>
              <a:rPr lang="ru-RU" sz="2800" dirty="0" smtClean="0">
                <a:solidFill>
                  <a:srgbClr val="CC3300"/>
                </a:solidFill>
              </a:rPr>
              <a:t>:</a:t>
            </a:r>
            <a:endParaRPr lang="en-US" sz="2800" dirty="0" smtClean="0">
              <a:solidFill>
                <a:srgbClr val="CC3300"/>
              </a:solidFill>
            </a:endParaRPr>
          </a:p>
          <a:p>
            <a:endParaRPr lang="en-US" sz="2800" dirty="0">
              <a:solidFill>
                <a:srgbClr val="CC3300"/>
              </a:solidFill>
            </a:endParaRPr>
          </a:p>
          <a:p>
            <a:endParaRPr lang="en-US" sz="2800" dirty="0" smtClean="0">
              <a:solidFill>
                <a:srgbClr val="CC3300"/>
              </a:solidFill>
            </a:endParaRPr>
          </a:p>
          <a:p>
            <a:endParaRPr lang="en-US" sz="2800" dirty="0">
              <a:solidFill>
                <a:srgbClr val="CC3300"/>
              </a:solidFill>
            </a:endParaRPr>
          </a:p>
          <a:p>
            <a:endParaRPr lang="en-US" sz="2800" dirty="0">
              <a:solidFill>
                <a:srgbClr val="CC3300"/>
              </a:solidFill>
            </a:endParaRPr>
          </a:p>
          <a:p>
            <a:r>
              <a:rPr lang="ru-RU" sz="2800" b="1" i="1" dirty="0">
                <a:solidFill>
                  <a:srgbClr val="CC3300"/>
                </a:solidFill>
              </a:rPr>
              <a:t>2)Передаточное число</a:t>
            </a:r>
            <a:r>
              <a:rPr lang="ru-RU" sz="2800" dirty="0">
                <a:solidFill>
                  <a:srgbClr val="CC3300"/>
                </a:solidFill>
              </a:rPr>
              <a:t> </a:t>
            </a:r>
            <a:r>
              <a:rPr lang="ru-RU" sz="2800" b="1" i="1" dirty="0">
                <a:solidFill>
                  <a:srgbClr val="CC3300"/>
                </a:solidFill>
              </a:rPr>
              <a:t>счетчика</a:t>
            </a:r>
            <a:r>
              <a:rPr lang="ru-RU" sz="2800" dirty="0">
                <a:solidFill>
                  <a:srgbClr val="CC3300"/>
                </a:solidFill>
              </a:rPr>
              <a:t> (</a:t>
            </a:r>
            <a:r>
              <a:rPr lang="ru-RU" sz="2800" i="1" dirty="0">
                <a:solidFill>
                  <a:srgbClr val="CC3300"/>
                </a:solidFill>
              </a:rPr>
              <a:t>К</a:t>
            </a:r>
            <a:r>
              <a:rPr lang="ru-RU" sz="2800" dirty="0">
                <a:solidFill>
                  <a:srgbClr val="CC3300"/>
                </a:solidFill>
              </a:rPr>
              <a:t>) – число оборотов диска счетчика, соответствующее еди­нице энергии, регистрируемой счетчиком. Указывается  на щитке счетчика.</a:t>
            </a:r>
          </a:p>
          <a:p>
            <a:endParaRPr lang="en-US" sz="2800" dirty="0" smtClean="0">
              <a:solidFill>
                <a:srgbClr val="CC3300"/>
              </a:solidFill>
            </a:endParaRPr>
          </a:p>
          <a:p>
            <a:endParaRPr lang="en-US" sz="2800" dirty="0">
              <a:solidFill>
                <a:srgbClr val="CC3300"/>
              </a:solidFill>
            </a:endParaRPr>
          </a:p>
          <a:p>
            <a:endParaRPr lang="ru-RU" sz="2800" dirty="0">
              <a:solidFill>
                <a:srgbClr val="CC3300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16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xmlns="" val="29211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E93C-C074-5B46-9D7D-2B189A3AE64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404813"/>
            <a:ext cx="8291513" cy="5976937"/>
          </a:xfrm>
          <a:prstGeom prst="rect">
            <a:avLst/>
          </a:prstGeom>
        </p:spPr>
        <p:txBody>
          <a:bodyPr/>
          <a:lstStyle/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6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rial" charset="0"/>
              <a:cs typeface="+mn-cs"/>
            </a:endParaRPr>
          </a:p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+mn-cs"/>
              </a:rPr>
              <a:t>Пример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+mn-cs"/>
              </a:rPr>
              <a:t>: 10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+mn-cs"/>
              </a:rPr>
              <a:t>оборотов диск счетчика делает за 70 сек. </a:t>
            </a:r>
          </a:p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rial" charset="0"/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00034" y="2285992"/>
          <a:ext cx="8262937" cy="1443037"/>
        </p:xfrm>
        <a:graphic>
          <a:graphicData uri="http://schemas.openxmlformats.org/presentationml/2006/ole">
            <p:oleObj spid="_x0000_s33794" name="Формула" r:id="rId3" imgW="2255040" imgH="39384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0034" y="4357694"/>
            <a:ext cx="8370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кВт*ч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равен 1280 оборотов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&gt;&gt;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К=1280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400" y="1140558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CC3300"/>
                </a:solidFill>
              </a:rPr>
              <a:t>Характеристики счетчика</a:t>
            </a:r>
            <a:endParaRPr lang="ru-RU" sz="2800" dirty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CC3300"/>
                </a:solidFill>
              </a:rPr>
              <a:t>3)Номинальная постоянная счетчика </a:t>
            </a:r>
            <a:r>
              <a:rPr lang="ru-RU" sz="2800" dirty="0" smtClean="0">
                <a:solidFill>
                  <a:srgbClr val="CC3300"/>
                </a:solidFill>
              </a:rPr>
              <a:t>(</a:t>
            </a:r>
            <a:r>
              <a:rPr lang="en-US" sz="2800" dirty="0" smtClean="0">
                <a:solidFill>
                  <a:srgbClr val="CC3300"/>
                </a:solidFill>
              </a:rPr>
              <a:t>C</a:t>
            </a:r>
            <a:r>
              <a:rPr lang="en-US" dirty="0" smtClean="0">
                <a:solidFill>
                  <a:srgbClr val="CC3300"/>
                </a:solidFill>
              </a:rPr>
              <a:t>H</a:t>
            </a:r>
            <a:r>
              <a:rPr lang="ru-RU" sz="2800" dirty="0" smtClean="0">
                <a:solidFill>
                  <a:srgbClr val="CC3300"/>
                </a:solidFill>
              </a:rPr>
              <a:t>) </a:t>
            </a:r>
            <a:r>
              <a:rPr lang="ru-RU" sz="2800" dirty="0">
                <a:solidFill>
                  <a:srgbClr val="CC3300"/>
                </a:solidFill>
              </a:rPr>
              <a:t>- (величина, </a:t>
            </a:r>
            <a:r>
              <a:rPr lang="ru-RU" sz="2800" dirty="0" smtClean="0">
                <a:solidFill>
                  <a:srgbClr val="CC3300"/>
                </a:solidFill>
              </a:rPr>
              <a:t>обратная </a:t>
            </a:r>
            <a:r>
              <a:rPr lang="ru-RU" sz="2800" dirty="0">
                <a:solidFill>
                  <a:srgbClr val="CC3300"/>
                </a:solidFill>
              </a:rPr>
              <a:t>передаточному числу). Это энергия, регистрируемая счетчиком за один оборот его диска: </a:t>
            </a:r>
            <a:endParaRPr lang="en-US" sz="2800" dirty="0" smtClean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CC3300"/>
                </a:solidFill>
              </a:rPr>
              <a:t>4</a:t>
            </a:r>
            <a:r>
              <a:rPr lang="ru-RU" sz="2800" b="1" i="1" dirty="0">
                <a:solidFill>
                  <a:srgbClr val="CC3300"/>
                </a:solidFill>
              </a:rPr>
              <a:t>)</a:t>
            </a:r>
            <a:r>
              <a:rPr lang="ru-RU" sz="2800" dirty="0">
                <a:solidFill>
                  <a:srgbClr val="CC3300"/>
                </a:solidFill>
              </a:rPr>
              <a:t>Зная </a:t>
            </a:r>
            <a:r>
              <a:rPr lang="en-US" sz="2800" dirty="0" smtClean="0">
                <a:solidFill>
                  <a:srgbClr val="CC3300"/>
                </a:solidFill>
              </a:rPr>
              <a:t>C</a:t>
            </a:r>
            <a:r>
              <a:rPr lang="en-US" dirty="0" smtClean="0">
                <a:solidFill>
                  <a:srgbClr val="CC3300"/>
                </a:solidFill>
              </a:rPr>
              <a:t>D</a:t>
            </a:r>
            <a:r>
              <a:rPr lang="ru-RU" sz="2800" dirty="0" smtClean="0">
                <a:solidFill>
                  <a:srgbClr val="CC3300"/>
                </a:solidFill>
              </a:rPr>
              <a:t>  </a:t>
            </a:r>
            <a:r>
              <a:rPr lang="ru-RU" sz="2800" dirty="0">
                <a:solidFill>
                  <a:srgbClr val="CC3300"/>
                </a:solidFill>
              </a:rPr>
              <a:t>и </a:t>
            </a:r>
            <a:r>
              <a:rPr lang="en-US" sz="2800" dirty="0" smtClean="0">
                <a:solidFill>
                  <a:srgbClr val="CC3300"/>
                </a:solidFill>
              </a:rPr>
              <a:t>C</a:t>
            </a:r>
            <a:r>
              <a:rPr lang="en-US" dirty="0" smtClean="0">
                <a:solidFill>
                  <a:srgbClr val="CC3300"/>
                </a:solidFill>
              </a:rPr>
              <a:t>H</a:t>
            </a:r>
            <a:r>
              <a:rPr lang="ru-RU" sz="2800" dirty="0" smtClean="0">
                <a:solidFill>
                  <a:srgbClr val="CC3300"/>
                </a:solidFill>
              </a:rPr>
              <a:t>, </a:t>
            </a:r>
            <a:r>
              <a:rPr lang="ru-RU" sz="2800" dirty="0">
                <a:solidFill>
                  <a:srgbClr val="CC3300"/>
                </a:solidFill>
              </a:rPr>
              <a:t>можно определить </a:t>
            </a:r>
            <a:r>
              <a:rPr lang="ru-RU" sz="2800" b="1" i="1" dirty="0">
                <a:solidFill>
                  <a:srgbClr val="CC3300"/>
                </a:solidFill>
              </a:rPr>
              <a:t>погрешность счетчика</a:t>
            </a:r>
            <a:r>
              <a:rPr lang="ru-RU" sz="2800" dirty="0">
                <a:solidFill>
                  <a:srgbClr val="CC3300"/>
                </a:solidFill>
              </a:rPr>
              <a:t>: </a:t>
            </a:r>
            <a:endParaRPr lang="en-US" sz="2800" dirty="0" smtClean="0">
              <a:solidFill>
                <a:srgbClr val="CC3300"/>
              </a:solidFill>
            </a:endParaRPr>
          </a:p>
          <a:p>
            <a:endParaRPr lang="en-US" sz="2800" dirty="0">
              <a:solidFill>
                <a:srgbClr val="CC3300"/>
              </a:solidFill>
            </a:endParaRPr>
          </a:p>
          <a:p>
            <a:endParaRPr lang="ru-RU" sz="2800" dirty="0">
              <a:solidFill>
                <a:srgbClr val="CC3300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18</a:t>
            </a:fld>
            <a:endParaRPr lang="ru-RU" sz="140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0400342"/>
              </p:ext>
            </p:extLst>
          </p:nvPr>
        </p:nvGraphicFramePr>
        <p:xfrm>
          <a:off x="1954213" y="3429000"/>
          <a:ext cx="1246187" cy="1055688"/>
        </p:xfrm>
        <a:graphic>
          <a:graphicData uri="http://schemas.openxmlformats.org/presentationml/2006/ole">
            <p:oleObj spid="_x0000_s7170" name="‘ормула" r:id="rId3" imgW="411120" imgH="3474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037300"/>
              </p:ext>
            </p:extLst>
          </p:nvPr>
        </p:nvGraphicFramePr>
        <p:xfrm>
          <a:off x="214282" y="5500702"/>
          <a:ext cx="8832850" cy="1003300"/>
        </p:xfrm>
        <a:graphic>
          <a:graphicData uri="http://schemas.openxmlformats.org/presentationml/2006/ole">
            <p:oleObj spid="_x0000_s7171" name="Формула" r:id="rId4" imgW="3911400" imgH="431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761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E93C-C074-5B46-9D7D-2B189A3AE646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kern="0" dirty="0" smtClean="0">
                <a:latin typeface="Times New Roman" pitchFamily="18" charset="0"/>
              </a:rPr>
              <a:t>Пример</a:t>
            </a:r>
            <a:r>
              <a:rPr lang="en-US" sz="3200" kern="0" dirty="0" smtClean="0">
                <a:latin typeface="Times New Roman" pitchFamily="18" charset="0"/>
              </a:rPr>
              <a:t>: </a:t>
            </a:r>
            <a:endParaRPr lang="ru-RU" sz="3200" dirty="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571472" y="2071678"/>
          <a:ext cx="7848600" cy="3138487"/>
        </p:xfrm>
        <a:graphic>
          <a:graphicData uri="http://schemas.openxmlformats.org/presentationml/2006/ole">
            <p:oleObj spid="_x0000_s34818" name="Формула" r:id="rId3" imgW="2031840" imgH="81252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u="sng">
                <a:solidFill>
                  <a:srgbClr val="002060"/>
                </a:solidFill>
              </a:rPr>
              <a:t>План лекции: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81000" y="2286000"/>
            <a:ext cx="85344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C3300"/>
                </a:solidFill>
              </a:rPr>
              <a:t>1. Приборы индукционной системы</a:t>
            </a:r>
          </a:p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C3300"/>
                </a:solidFill>
              </a:rPr>
              <a:t>2</a:t>
            </a:r>
            <a:r>
              <a:rPr lang="ru-RU" sz="3200" dirty="0" smtClean="0">
                <a:solidFill>
                  <a:srgbClr val="CC3300"/>
                </a:solidFill>
              </a:rPr>
              <a:t>. Измерение </a:t>
            </a:r>
            <a:r>
              <a:rPr lang="ru-RU" sz="3200" dirty="0">
                <a:solidFill>
                  <a:srgbClr val="CC3300"/>
                </a:solidFill>
              </a:rPr>
              <a:t>и учет электрической энергии</a:t>
            </a:r>
          </a:p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C3300"/>
                </a:solidFill>
              </a:rPr>
              <a:t>3</a:t>
            </a:r>
            <a:r>
              <a:rPr lang="ru-RU" sz="3200" dirty="0" smtClean="0">
                <a:solidFill>
                  <a:srgbClr val="CC3300"/>
                </a:solidFill>
              </a:rPr>
              <a:t>. Однофазный </a:t>
            </a:r>
            <a:r>
              <a:rPr lang="ru-RU" sz="3200" dirty="0">
                <a:solidFill>
                  <a:srgbClr val="CC3300"/>
                </a:solidFill>
              </a:rPr>
              <a:t>счетчик активной энергии</a:t>
            </a:r>
          </a:p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C3300"/>
                </a:solidFill>
              </a:rPr>
              <a:t>4</a:t>
            </a:r>
            <a:r>
              <a:rPr lang="ru-RU" sz="3200" dirty="0" smtClean="0">
                <a:solidFill>
                  <a:srgbClr val="CC3300"/>
                </a:solidFill>
              </a:rPr>
              <a:t>. Необходимость </a:t>
            </a:r>
            <a:r>
              <a:rPr lang="ru-RU" sz="3200" dirty="0">
                <a:solidFill>
                  <a:srgbClr val="CC3300"/>
                </a:solidFill>
              </a:rPr>
              <a:t>замены индукционных счетчиков электронными</a:t>
            </a:r>
          </a:p>
          <a:p>
            <a:pPr>
              <a:lnSpc>
                <a:spcPct val="130000"/>
              </a:lnSpc>
            </a:pPr>
            <a:r>
              <a:rPr lang="ru-RU" sz="2400" dirty="0">
                <a:solidFill>
                  <a:srgbClr val="CC3300"/>
                </a:solidFill>
              </a:rPr>
              <a:t>	</a:t>
            </a:r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DFDA7CA8-58EA-5549-AD3E-945EC094032A}" type="slidenum">
              <a:rPr lang="ru-RU" sz="1400"/>
              <a:pPr/>
              <a:t>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1568450"/>
            <a:ext cx="8229600" cy="52895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6600" b="1" dirty="0" smtClean="0">
                <a:solidFill>
                  <a:srgbClr val="008080"/>
                </a:solidFill>
                <a:latin typeface="Times New Roman" pitchFamily="18" charset="0"/>
              </a:rPr>
              <a:t>Необходимость </a:t>
            </a:r>
            <a:r>
              <a:rPr lang="ru-RU" sz="6600" b="1" dirty="0" smtClean="0">
                <a:solidFill>
                  <a:srgbClr val="008080"/>
                </a:solidFill>
                <a:latin typeface="Times New Roman" pitchFamily="18" charset="0"/>
              </a:rPr>
              <a:t>замены индукционных счетчиков электронными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857232"/>
            <a:ext cx="8497887" cy="5792788"/>
          </a:xfrm>
        </p:spPr>
        <p:txBody>
          <a:bodyPr/>
          <a:lstStyle/>
          <a:p>
            <a:pPr marL="0" indent="354013" algn="just" eaLnBrk="1" hangingPunct="1">
              <a:buFontTx/>
              <a:buNone/>
            </a:pPr>
            <a:endParaRPr lang="ru-RU" sz="4000" dirty="0" smtClean="0">
              <a:latin typeface="Times New Roman" pitchFamily="18" charset="0"/>
            </a:endParaRPr>
          </a:p>
          <a:p>
            <a:pPr marL="0" indent="354013" algn="just" eaLnBrk="1" hangingPunct="1">
              <a:buFontTx/>
              <a:buNone/>
            </a:pPr>
            <a:r>
              <a:rPr lang="ru-RU" sz="4000" dirty="0" smtClean="0">
                <a:latin typeface="Times New Roman" pitchFamily="18" charset="0"/>
              </a:rPr>
              <a:t>В 90-х годах ХХ века в России стало развиваться производство нового поколения приборов учета - электронные электросчетчики. Эти приборы точнее и надежнее, чем их предшественники.</a:t>
            </a:r>
          </a:p>
          <a:p>
            <a:pPr marL="0" indent="354013" algn="just" eaLnBrk="1" hangingPunct="1">
              <a:buFontTx/>
              <a:buNone/>
            </a:pPr>
            <a:endParaRPr lang="ru-RU" sz="4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47529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052513"/>
            <a:ext cx="3889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428596" y="1071546"/>
            <a:ext cx="8066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latin typeface="Times New Roman" pitchFamily="18" charset="0"/>
              </a:rPr>
              <a:t>1) Класс точности. Погрешности</a:t>
            </a:r>
          </a:p>
        </p:txBody>
      </p:sp>
      <p:graphicFrame>
        <p:nvGraphicFramePr>
          <p:cNvPr id="115740" name="Group 28"/>
          <p:cNvGraphicFramePr>
            <a:graphicFrameLocks noGrp="1"/>
          </p:cNvGraphicFramePr>
          <p:nvPr>
            <p:ph/>
          </p:nvPr>
        </p:nvGraphicFramePr>
        <p:xfrm>
          <a:off x="428596" y="1857364"/>
          <a:ext cx="8229600" cy="481552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Электронные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Индукционные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·высокий КТ=2.0, 1.0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·невысокий КТ=2.5, 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·стабильность КТ в течение длительного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дополнительный запас по КТ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81" name="Group 21"/>
          <p:cNvGraphicFramePr>
            <a:graphicFrameLocks noGrp="1"/>
          </p:cNvGraphicFramePr>
          <p:nvPr>
            <p:ph/>
          </p:nvPr>
        </p:nvGraphicFramePr>
        <p:xfrm>
          <a:off x="642910" y="1714488"/>
          <a:ext cx="8229600" cy="387508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Электронные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Индукционные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ru-RU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межповерочный</a:t>
                      </a: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интервал – 16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·межповерочный интервал – 5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·средний срок службы – 24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·средний срок службы –  15 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37" name="Group 29"/>
          <p:cNvGraphicFramePr>
            <a:graphicFrameLocks noGrp="1"/>
          </p:cNvGraphicFramePr>
          <p:nvPr>
            <p:ph/>
          </p:nvPr>
        </p:nvGraphicFramePr>
        <p:xfrm>
          <a:off x="142844" y="1785926"/>
          <a:ext cx="8893175" cy="4276509"/>
        </p:xfrm>
        <a:graphic>
          <a:graphicData uri="http://schemas.openxmlformats.org/drawingml/2006/table">
            <a:tbl>
              <a:tblPr/>
              <a:tblGrid>
                <a:gridCol w="4446588"/>
                <a:gridCol w="4446587"/>
              </a:tblGrid>
              <a:tr h="512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Индукционные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5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·нормирование погрешности электросчетчиков защищает приборы от самохода даже при падении напряжения в сети до 60% от номинального значения.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1" indent="904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·подвержен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самоходу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в силу несовершенства своей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конструкции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фиксирует киловатты даже при отключенной нагрузке.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57158" y="1142984"/>
            <a:ext cx="80660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latin typeface="Times New Roman" pitchFamily="18" charset="0"/>
              </a:rPr>
              <a:t>2) Собственное энергопотребление</a:t>
            </a:r>
          </a:p>
        </p:txBody>
      </p:sp>
      <p:graphicFrame>
        <p:nvGraphicFramePr>
          <p:cNvPr id="121916" name="Group 60"/>
          <p:cNvGraphicFramePr>
            <a:graphicFrameLocks noGrp="1"/>
          </p:cNvGraphicFramePr>
          <p:nvPr>
            <p:ph/>
          </p:nvPr>
        </p:nvGraphicFramePr>
        <p:xfrm>
          <a:off x="428596" y="2857496"/>
          <a:ext cx="8229600" cy="321917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35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Индукционные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8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·потребляют 5 или менее Вт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·потребляют 10 Вт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00034" y="1285860"/>
            <a:ext cx="8066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latin typeface="Times New Roman" pitchFamily="18" charset="0"/>
              </a:rPr>
              <a:t>3) Надежность</a:t>
            </a:r>
          </a:p>
        </p:txBody>
      </p:sp>
      <p:graphicFrame>
        <p:nvGraphicFramePr>
          <p:cNvPr id="124943" name="Group 15"/>
          <p:cNvGraphicFramePr>
            <a:graphicFrameLocks noGrp="1"/>
          </p:cNvGraphicFramePr>
          <p:nvPr>
            <p:ph/>
          </p:nvPr>
        </p:nvGraphicFramePr>
        <p:xfrm>
          <a:off x="457200" y="2207606"/>
          <a:ext cx="8229600" cy="3887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51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Индукционные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значительное снижение точности учета в сторону недоучета с течением времени.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99" name="Group 23"/>
          <p:cNvGraphicFramePr>
            <a:graphicFrameLocks noGrp="1"/>
          </p:cNvGraphicFramePr>
          <p:nvPr>
            <p:ph/>
          </p:nvPr>
        </p:nvGraphicFramePr>
        <p:xfrm>
          <a:off x="357158" y="1285860"/>
          <a:ext cx="8435975" cy="5282566"/>
        </p:xfrm>
        <a:graphic>
          <a:graphicData uri="http://schemas.openxmlformats.org/drawingml/2006/table">
            <a:tbl>
              <a:tblPr/>
              <a:tblGrid>
                <a:gridCol w="4217988"/>
                <a:gridCol w="4217987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Электронные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Индукционные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·наработка на отказ - 160 000 часов.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·наработка на отказ - 141 000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·устойчивость к механическим, климатическим и электромагнитным воздействиям.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42910" y="1142984"/>
            <a:ext cx="8066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latin typeface="Times New Roman" pitchFamily="18" charset="0"/>
              </a:rPr>
              <a:t>4) Недоучет</a:t>
            </a:r>
          </a:p>
        </p:txBody>
      </p:sp>
      <p:graphicFrame>
        <p:nvGraphicFramePr>
          <p:cNvPr id="128003" name="Group 3"/>
          <p:cNvGraphicFramePr>
            <a:graphicFrameLocks noGrp="1"/>
          </p:cNvGraphicFramePr>
          <p:nvPr>
            <p:ph/>
          </p:nvPr>
        </p:nvGraphicFramePr>
        <p:xfrm>
          <a:off x="571472" y="1928802"/>
          <a:ext cx="8229600" cy="475392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Индукционные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·высокая чувствительность по току нагрузки   (чувствительны к маленьким токам!)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·недоучет потребляемой мощности на маленьких токах.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400" y="1600200"/>
            <a:ext cx="8763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C3300"/>
                </a:solidFill>
              </a:rPr>
              <a:t>1. Приборы индукционной системы</a:t>
            </a:r>
            <a:endParaRPr lang="ru-RU" sz="3200" dirty="0">
              <a:solidFill>
                <a:srgbClr val="CC3300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3</a:t>
            </a:fld>
            <a:endParaRPr lang="ru-RU" sz="140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0"/>
            <a:ext cx="3200400" cy="4415010"/>
          </a:xfrm>
          <a:prstGeom prst="rect">
            <a:avLst/>
          </a:prstGeom>
        </p:spPr>
      </p:pic>
      <p:pic>
        <p:nvPicPr>
          <p:cNvPr id="5" name="Изображение 4" descr="SO505R-50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286000"/>
            <a:ext cx="3962400" cy="444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ru-RU" sz="4400" smtClean="0">
                <a:latin typeface="Times New Roman" pitchFamily="18" charset="0"/>
              </a:rPr>
              <a:t>Для электронных счетчиков введен класс точности с буквой S – например, 0,2S. Эта буква означает, что уже с 1% от номинального тока счетчик входит в класс точности.</a:t>
            </a:r>
          </a:p>
          <a:p>
            <a:pPr algn="ctr" eaLnBrk="1" hangingPunct="1"/>
            <a:endParaRPr lang="ru-RU" sz="4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ru-RU" sz="4400" smtClean="0">
                <a:latin typeface="Times New Roman" pitchFamily="18" charset="0"/>
              </a:rPr>
              <a:t>Кроме того, индукционные счетчики засчет своей конструкции имеют инерцию. Инерция не успевает за броском (когда резко повышается потребляемая энергия) – в результате возникает область недоучета.</a:t>
            </a:r>
            <a:endParaRPr lang="ru-RU" sz="4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1" name="Object 3"/>
          <p:cNvGraphicFramePr>
            <a:graphicFrameLocks noChangeAspect="1"/>
          </p:cNvGraphicFramePr>
          <p:nvPr>
            <p:ph/>
          </p:nvPr>
        </p:nvGraphicFramePr>
        <p:xfrm>
          <a:off x="285720" y="1500174"/>
          <a:ext cx="8496300" cy="5046662"/>
        </p:xfrm>
        <a:graphic>
          <a:graphicData uri="http://schemas.openxmlformats.org/presentationml/2006/ole">
            <p:oleObj spid="_x0000_s35842" name="Точечный рисунок" r:id="rId3" imgW="6830378" imgH="4057143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66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latin typeface="Times New Roman" pitchFamily="18" charset="0"/>
              </a:rPr>
              <a:t>5) Подверженность хищениям</a:t>
            </a:r>
          </a:p>
        </p:txBody>
      </p:sp>
      <p:graphicFrame>
        <p:nvGraphicFramePr>
          <p:cNvPr id="134158" name="Group 14"/>
          <p:cNvGraphicFramePr>
            <a:graphicFrameLocks noGrp="1"/>
          </p:cNvGraphicFramePr>
          <p:nvPr>
            <p:ph/>
          </p:nvPr>
        </p:nvGraphicFramePr>
        <p:xfrm>
          <a:off x="428596" y="1857364"/>
          <a:ext cx="8229600" cy="51816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Индукционные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888"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·не подвержены абсолютному большинству известных способов   хищений.	</a:t>
                      </a:r>
                    </a:p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·подвержены хищениям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538163" y="260350"/>
            <a:ext cx="80660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latin typeface="Times New Roman" pitchFamily="18" charset="0"/>
              </a:rPr>
              <a:t>6) Эксплуатация в составе АСКУЭ</a:t>
            </a:r>
          </a:p>
        </p:txBody>
      </p:sp>
      <p:graphicFrame>
        <p:nvGraphicFramePr>
          <p:cNvPr id="135183" name="Group 15"/>
          <p:cNvGraphicFramePr>
            <a:graphicFrameLocks noGrp="1"/>
          </p:cNvGraphicFramePr>
          <p:nvPr>
            <p:ph/>
          </p:nvPr>
        </p:nvGraphicFramePr>
        <p:xfrm>
          <a:off x="457200" y="1773238"/>
          <a:ext cx="8229600" cy="475392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Электронные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Индукционные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888"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	</a:t>
                      </a:r>
                    </a:p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·отсутствие телеметрических выходов делает невозможной их эксплуатацию в составе АСКУЭ.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500034" y="1142984"/>
            <a:ext cx="8066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latin typeface="Times New Roman" pitchFamily="18" charset="0"/>
              </a:rPr>
              <a:t>7) Тарификация</a:t>
            </a:r>
          </a:p>
        </p:txBody>
      </p:sp>
      <p:graphicFrame>
        <p:nvGraphicFramePr>
          <p:cNvPr id="136209" name="Group 17"/>
          <p:cNvGraphicFramePr>
            <a:graphicFrameLocks noGrp="1"/>
          </p:cNvGraphicFramePr>
          <p:nvPr>
            <p:ph/>
          </p:nvPr>
        </p:nvGraphicFramePr>
        <p:xfrm>
          <a:off x="457200" y="1861018"/>
          <a:ext cx="8229600" cy="492556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32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Индукционные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2371"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·счетчики, которые выпускает “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Энергомера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 обеспечивают реализацию любой тарифной политики регионов России.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	</a:t>
                      </a:r>
                    </a:p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Line 2"/>
          <p:cNvSpPr>
            <a:spLocks noChangeShapeType="1"/>
          </p:cNvSpPr>
          <p:nvPr/>
        </p:nvSpPr>
        <p:spPr bwMode="auto">
          <a:xfrm flipV="1">
            <a:off x="1979613" y="1144610"/>
            <a:ext cx="0" cy="4868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8963" name="Line 3"/>
          <p:cNvSpPr>
            <a:spLocks noChangeShapeType="1"/>
          </p:cNvSpPr>
          <p:nvPr/>
        </p:nvSpPr>
        <p:spPr bwMode="auto">
          <a:xfrm>
            <a:off x="1979613" y="6013473"/>
            <a:ext cx="6264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1979613" y="5294335"/>
            <a:ext cx="10795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6156325" y="5294335"/>
            <a:ext cx="10795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66" name="Freeform 6"/>
          <p:cNvSpPr>
            <a:spLocks/>
          </p:cNvSpPr>
          <p:nvPr/>
        </p:nvSpPr>
        <p:spPr bwMode="auto">
          <a:xfrm>
            <a:off x="2987675" y="1406548"/>
            <a:ext cx="3168650" cy="3887787"/>
          </a:xfrm>
          <a:custGeom>
            <a:avLst/>
            <a:gdLst>
              <a:gd name="T0" fmla="*/ 0 w 1996"/>
              <a:gd name="T1" fmla="*/ 3887787 h 2449"/>
              <a:gd name="T2" fmla="*/ 576263 w 1996"/>
              <a:gd name="T3" fmla="*/ 1511300 h 2449"/>
              <a:gd name="T4" fmla="*/ 1296988 w 1996"/>
              <a:gd name="T5" fmla="*/ 2159000 h 2449"/>
              <a:gd name="T6" fmla="*/ 1944688 w 1996"/>
              <a:gd name="T7" fmla="*/ 287337 h 2449"/>
              <a:gd name="T8" fmla="*/ 3168650 w 1996"/>
              <a:gd name="T9" fmla="*/ 3887787 h 24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6"/>
              <a:gd name="T16" fmla="*/ 0 h 2449"/>
              <a:gd name="T17" fmla="*/ 1996 w 1996"/>
              <a:gd name="T18" fmla="*/ 2449 h 24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6" h="2449">
                <a:moveTo>
                  <a:pt x="0" y="2449"/>
                </a:moveTo>
                <a:cubicBezTo>
                  <a:pt x="113" y="1791"/>
                  <a:pt x="227" y="1133"/>
                  <a:pt x="363" y="952"/>
                </a:cubicBezTo>
                <a:cubicBezTo>
                  <a:pt x="499" y="771"/>
                  <a:pt x="673" y="1489"/>
                  <a:pt x="817" y="1360"/>
                </a:cubicBezTo>
                <a:cubicBezTo>
                  <a:pt x="961" y="1231"/>
                  <a:pt x="1029" y="0"/>
                  <a:pt x="1225" y="181"/>
                </a:cubicBezTo>
                <a:cubicBezTo>
                  <a:pt x="1421" y="362"/>
                  <a:pt x="1868" y="2071"/>
                  <a:pt x="1996" y="2449"/>
                </a:cubicBezTo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4859338" y="1693885"/>
            <a:ext cx="0" cy="4319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>
            <a:off x="4211638" y="363698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3059113" y="529433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>
            <a:off x="6156325" y="529433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>
            <a:off x="684213" y="5294335"/>
            <a:ext cx="1295400" cy="0"/>
          </a:xfrm>
          <a:prstGeom prst="line">
            <a:avLst/>
          </a:prstGeom>
          <a:noFill/>
          <a:ln w="38100" cap="rnd" cmpd="dbl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 flipH="1">
            <a:off x="684213" y="1620860"/>
            <a:ext cx="4175125" cy="0"/>
          </a:xfrm>
          <a:prstGeom prst="line">
            <a:avLst/>
          </a:prstGeom>
          <a:noFill/>
          <a:ln w="38100" cap="rnd" cmpd="dbl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1619250" y="6013473"/>
            <a:ext cx="576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0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2771775" y="6013473"/>
            <a:ext cx="576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7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3635375" y="6013473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12</a:t>
            </a:r>
          </a:p>
        </p:txBody>
      </p: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4572000" y="6013473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16</a:t>
            </a:r>
          </a:p>
        </p:txBody>
      </p:sp>
      <p:sp>
        <p:nvSpPr>
          <p:cNvPr id="168977" name="Text Box 17"/>
          <p:cNvSpPr txBox="1">
            <a:spLocks noChangeArrowheads="1"/>
          </p:cNvSpPr>
          <p:nvPr/>
        </p:nvSpPr>
        <p:spPr bwMode="auto">
          <a:xfrm>
            <a:off x="5651500" y="6013473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22</a:t>
            </a:r>
          </a:p>
        </p:txBody>
      </p:sp>
      <p:sp>
        <p:nvSpPr>
          <p:cNvPr id="168978" name="Text Box 18"/>
          <p:cNvSpPr txBox="1">
            <a:spLocks noChangeArrowheads="1"/>
          </p:cNvSpPr>
          <p:nvPr/>
        </p:nvSpPr>
        <p:spPr bwMode="auto">
          <a:xfrm>
            <a:off x="5076825" y="1404960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6600FF"/>
                </a:solidFill>
                <a:latin typeface="Times New Roman" pitchFamily="18" charset="0"/>
              </a:rPr>
              <a:t>Пиковая</a:t>
            </a:r>
          </a:p>
        </p:txBody>
      </p:sp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3132138" y="3636985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6600FF"/>
                </a:solidFill>
                <a:latin typeface="Times New Roman" pitchFamily="18" charset="0"/>
              </a:rPr>
              <a:t>Полупиковая</a:t>
            </a:r>
          </a:p>
        </p:txBody>
      </p:sp>
      <p:sp>
        <p:nvSpPr>
          <p:cNvPr id="168980" name="Text Box 20"/>
          <p:cNvSpPr txBox="1">
            <a:spLocks noChangeArrowheads="1"/>
          </p:cNvSpPr>
          <p:nvPr/>
        </p:nvSpPr>
        <p:spPr bwMode="auto">
          <a:xfrm>
            <a:off x="539750" y="5372123"/>
            <a:ext cx="230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6600FF"/>
                </a:solidFill>
                <a:latin typeface="Times New Roman" pitchFamily="18" charset="0"/>
              </a:rPr>
              <a:t>Льготная</a:t>
            </a:r>
          </a:p>
        </p:txBody>
      </p:sp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6443663" y="5372123"/>
            <a:ext cx="2303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6600FF"/>
                </a:solidFill>
                <a:latin typeface="Times New Roman" pitchFamily="18" charset="0"/>
              </a:rPr>
              <a:t>Льготная</a:t>
            </a:r>
          </a:p>
        </p:txBody>
      </p:sp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250825" y="2628923"/>
            <a:ext cx="172878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33CC33"/>
                </a:solidFill>
                <a:latin typeface="Times New Roman" pitchFamily="18" charset="0"/>
              </a:rPr>
              <a:t>Перепад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33CC33"/>
                </a:solidFill>
                <a:latin typeface="Times New Roman" pitchFamily="18" charset="0"/>
              </a:rPr>
              <a:t>40-60%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7308850" y="6013473"/>
            <a:ext cx="792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</a:t>
            </a:r>
            <a:r>
              <a:rPr lang="ru-RU" sz="3200">
                <a:latin typeface="Times New Roman" pitchFamily="18" charset="0"/>
              </a:rPr>
              <a:t>, ч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323850" y="1693885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Р, кВт</a:t>
            </a:r>
            <a:r>
              <a:rPr lang="ru-RU" sz="3200" baseline="30000">
                <a:latin typeface="Times New Roman" pitchFamily="18" charset="0"/>
              </a:rPr>
              <a:t>.</a:t>
            </a:r>
            <a:r>
              <a:rPr lang="ru-RU" sz="3200">
                <a:latin typeface="Times New Roman" pitchFamily="18" charset="0"/>
              </a:rPr>
              <a:t>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nimBg="1"/>
      <p:bldP spid="168963" grpId="0" animBg="1"/>
      <p:bldP spid="168967" grpId="0" animBg="1"/>
      <p:bldP spid="168968" grpId="0" animBg="1"/>
      <p:bldP spid="168969" grpId="0" animBg="1"/>
      <p:bldP spid="168970" grpId="0" animBg="1"/>
      <p:bldP spid="168971" grpId="0" animBg="1"/>
      <p:bldP spid="168972" grpId="0" animBg="1"/>
      <p:bldP spid="168973" grpId="0"/>
      <p:bldP spid="168976" grpId="0"/>
      <p:bldP spid="168977" grpId="0"/>
      <p:bldP spid="168978" grpId="0"/>
      <p:bldP spid="168979" grpId="0"/>
      <p:bldP spid="168980" grpId="0"/>
      <p:bldP spid="168981" grpId="0"/>
      <p:bldP spid="16898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65212"/>
            <a:ext cx="8362950" cy="5792788"/>
          </a:xfrm>
        </p:spPr>
        <p:txBody>
          <a:bodyPr/>
          <a:lstStyle/>
          <a:p>
            <a:pPr marL="179388" lvl="1" indent="277813" algn="ctr" eaLnBrk="1" hangingPunct="1">
              <a:buFontTx/>
              <a:buNone/>
            </a:pPr>
            <a:r>
              <a:rPr lang="ru-RU" sz="3600" i="1" dirty="0" smtClean="0">
                <a:latin typeface="Times New Roman" pitchFamily="18" charset="0"/>
              </a:rPr>
              <a:t>Тарифы: </a:t>
            </a:r>
          </a:p>
          <a:p>
            <a:pPr marL="179388" lvl="1" indent="277813" algn="just" eaLnBrk="1" hangingPunct="1"/>
            <a:r>
              <a:rPr lang="ru-RU" dirty="0" smtClean="0">
                <a:latin typeface="Times New Roman" pitchFamily="18" charset="0"/>
              </a:rPr>
              <a:t>льготный (ночной),</a:t>
            </a:r>
          </a:p>
          <a:p>
            <a:pPr marL="179388" lvl="1" indent="277813" algn="just" eaLnBrk="1" hangingPunct="1"/>
            <a:r>
              <a:rPr lang="ru-RU" dirty="0" smtClean="0">
                <a:latin typeface="Times New Roman" pitchFamily="18" charset="0"/>
              </a:rPr>
              <a:t> пиковый, </a:t>
            </a:r>
          </a:p>
          <a:p>
            <a:pPr marL="179388" lvl="1" indent="277813" algn="just" eaLnBrk="1" hangingPunct="1"/>
            <a:r>
              <a:rPr lang="ru-RU" dirty="0" smtClean="0">
                <a:latin typeface="Times New Roman" pitchFamily="18" charset="0"/>
              </a:rPr>
              <a:t>полупиковый,</a:t>
            </a:r>
          </a:p>
          <a:p>
            <a:pPr marL="179388" lvl="1" indent="277813" algn="just" eaLnBrk="1" hangingPunct="1"/>
            <a:r>
              <a:rPr lang="ru-RU" dirty="0" smtClean="0">
                <a:latin typeface="Times New Roman" pitchFamily="18" charset="0"/>
              </a:rPr>
              <a:t> резервный – они отличаются разной ценой за </a:t>
            </a:r>
            <a:r>
              <a:rPr lang="ru-RU" dirty="0" err="1" smtClean="0">
                <a:latin typeface="Times New Roman" pitchFamily="18" charset="0"/>
              </a:rPr>
              <a:t>кВт.ч</a:t>
            </a:r>
            <a:r>
              <a:rPr lang="ru-RU" dirty="0" smtClean="0">
                <a:latin typeface="Times New Roman" pitchFamily="18" charset="0"/>
              </a:rPr>
              <a:t>. </a:t>
            </a:r>
          </a:p>
          <a:p>
            <a:pPr marL="179388" lvl="1" indent="277813" algn="just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</a:rPr>
              <a:t>Счетчик ведет учет  по каждому тарифу, потом умножает на цены за </a:t>
            </a:r>
            <a:r>
              <a:rPr lang="ru-RU" dirty="0" err="1" smtClean="0">
                <a:latin typeface="Times New Roman" pitchFamily="18" charset="0"/>
              </a:rPr>
              <a:t>кВт</a:t>
            </a:r>
            <a:r>
              <a:rPr lang="ru-RU" baseline="30000" dirty="0" err="1" smtClean="0">
                <a:latin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</a:rPr>
              <a:t> и суммирует все, выдавая счет для оплаты.</a:t>
            </a:r>
          </a:p>
          <a:p>
            <a:pPr marL="0" indent="0" algn="just" eaLnBrk="1" hangingPunct="1"/>
            <a:endParaRPr lang="ru-RU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1447800"/>
            <a:ext cx="8763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CC3300"/>
                </a:solidFill>
              </a:rPr>
              <a:t>1.Принцип действия</a:t>
            </a:r>
            <a:endParaRPr lang="ru-RU" sz="3200" dirty="0">
              <a:solidFill>
                <a:srgbClr val="CC3300"/>
              </a:solidFill>
            </a:endParaRPr>
          </a:p>
          <a:p>
            <a:endParaRPr lang="ru-RU" sz="3200" dirty="0" smtClean="0">
              <a:solidFill>
                <a:srgbClr val="CC3300"/>
              </a:solidFill>
            </a:endParaRPr>
          </a:p>
          <a:p>
            <a:pPr algn="just"/>
            <a:r>
              <a:rPr lang="ru-RU" sz="3200" dirty="0" smtClean="0">
                <a:solidFill>
                  <a:srgbClr val="CC3300"/>
                </a:solidFill>
              </a:rPr>
              <a:t>В </a:t>
            </a:r>
            <a:r>
              <a:rPr lang="ru-RU" sz="3200" dirty="0">
                <a:solidFill>
                  <a:srgbClr val="CC3300"/>
                </a:solidFill>
              </a:rPr>
              <a:t>индукционных измерительных механизмах </a:t>
            </a:r>
            <a:r>
              <a:rPr lang="ru-RU" sz="3200" dirty="0" smtClean="0">
                <a:solidFill>
                  <a:srgbClr val="CC3300"/>
                </a:solidFill>
              </a:rPr>
              <a:t>перемещение </a:t>
            </a:r>
            <a:r>
              <a:rPr lang="ru-RU" sz="3200" dirty="0">
                <a:solidFill>
                  <a:srgbClr val="CC3300"/>
                </a:solidFill>
              </a:rPr>
              <a:t>подвижной части (диска) происходит из-за </a:t>
            </a:r>
            <a:r>
              <a:rPr lang="ru-RU" sz="3200" dirty="0" smtClean="0">
                <a:solidFill>
                  <a:srgbClr val="CC3300"/>
                </a:solidFill>
              </a:rPr>
              <a:t>взаимодействия </a:t>
            </a:r>
            <a:r>
              <a:rPr lang="ru-RU" sz="3200" dirty="0">
                <a:solidFill>
                  <a:srgbClr val="CC3300"/>
                </a:solidFill>
              </a:rPr>
              <a:t>переменных магнитных потоков с вихревыми токами, </a:t>
            </a:r>
            <a:r>
              <a:rPr lang="ru-RU" sz="3200" dirty="0" smtClean="0">
                <a:solidFill>
                  <a:srgbClr val="CC3300"/>
                </a:solidFill>
              </a:rPr>
              <a:t>наведенными </a:t>
            </a:r>
            <a:r>
              <a:rPr lang="ru-RU" sz="3200" dirty="0">
                <a:solidFill>
                  <a:srgbClr val="CC3300"/>
                </a:solidFill>
              </a:rPr>
              <a:t>в диске.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4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xmlns="" val="13024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1219200"/>
            <a:ext cx="8763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CC3300"/>
                </a:solidFill>
              </a:rPr>
              <a:t>2</a:t>
            </a:r>
            <a:r>
              <a:rPr lang="ru-RU" sz="3200" b="1" i="1" u="sng" dirty="0" smtClean="0">
                <a:solidFill>
                  <a:srgbClr val="CC3300"/>
                </a:solidFill>
              </a:rPr>
              <a:t>. Устройство</a:t>
            </a:r>
            <a:endParaRPr lang="ru-RU" sz="3200" dirty="0">
              <a:solidFill>
                <a:srgbClr val="CC3300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5</a:t>
            </a:fld>
            <a:endParaRPr lang="ru-RU" sz="14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543800" cy="491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3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1447800"/>
            <a:ext cx="8763000" cy="52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CC3300"/>
                </a:solidFill>
              </a:rPr>
              <a:t>Неподвижная часть</a:t>
            </a:r>
            <a:r>
              <a:rPr lang="ru-RU" sz="2800" dirty="0">
                <a:solidFill>
                  <a:srgbClr val="CC3300"/>
                </a:solidFill>
              </a:rPr>
              <a:t>: стержневой и П-образный сердечники (</a:t>
            </a:r>
            <a:r>
              <a:rPr lang="ru-RU" sz="2800" dirty="0" err="1">
                <a:solidFill>
                  <a:srgbClr val="CC3300"/>
                </a:solidFill>
              </a:rPr>
              <a:t>магнитопроводы</a:t>
            </a:r>
            <a:r>
              <a:rPr lang="ru-RU" sz="2800" dirty="0">
                <a:solidFill>
                  <a:srgbClr val="CC3300"/>
                </a:solidFill>
              </a:rPr>
              <a:t>, индукторы). На них намотаны обмотки, по которым протекают соответственно токи I</a:t>
            </a:r>
            <a:r>
              <a:rPr lang="ru-RU" sz="2800" baseline="-25000" dirty="0">
                <a:solidFill>
                  <a:srgbClr val="CC3300"/>
                </a:solidFill>
              </a:rPr>
              <a:t>1</a:t>
            </a:r>
            <a:r>
              <a:rPr lang="ru-RU" sz="2800" dirty="0">
                <a:solidFill>
                  <a:srgbClr val="CC3300"/>
                </a:solidFill>
              </a:rPr>
              <a:t>  и I</a:t>
            </a:r>
            <a:r>
              <a:rPr lang="ru-RU" sz="2800" baseline="-25000" dirty="0">
                <a:solidFill>
                  <a:srgbClr val="CC3300"/>
                </a:solidFill>
              </a:rPr>
              <a:t>2</a:t>
            </a:r>
            <a:r>
              <a:rPr lang="ru-RU" sz="2800" baseline="-25000" dirty="0" smtClean="0">
                <a:solidFill>
                  <a:srgbClr val="CC3300"/>
                </a:solidFill>
              </a:rPr>
              <a:t>.</a:t>
            </a:r>
          </a:p>
          <a:p>
            <a:endParaRPr lang="ru-RU" sz="2800" dirty="0">
              <a:solidFill>
                <a:srgbClr val="CC3300"/>
              </a:solidFill>
            </a:endParaRPr>
          </a:p>
          <a:p>
            <a:r>
              <a:rPr lang="ru-RU" sz="2800" u="sng" dirty="0">
                <a:solidFill>
                  <a:srgbClr val="CC3300"/>
                </a:solidFill>
              </a:rPr>
              <a:t>Подвижная часть</a:t>
            </a:r>
            <a:r>
              <a:rPr lang="ru-RU" sz="2800" dirty="0">
                <a:solidFill>
                  <a:srgbClr val="CC3300"/>
                </a:solidFill>
              </a:rPr>
              <a:t>: неферромагнитный (алюминиевый) диск, вращающийся на оси.  С осью диска связан счетный механизм, который считает число оборотов диска. Для предотвращения холостого вращения диска (самохода) рядом с ним укреплен постоянный магнит (тормозной магнит).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6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xmlns="" val="20473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E93C-C074-5B46-9D7D-2B189A3AE64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258888" y="3663933"/>
            <a:ext cx="41767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1258888" y="1360471"/>
            <a:ext cx="1800225" cy="2232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87450" y="3663933"/>
            <a:ext cx="23050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187450" y="2511408"/>
            <a:ext cx="936625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42988" y="2008171"/>
            <a:ext cx="936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US" sz="4400" b="1" baseline="-25000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ru-RU" sz="4400" b="1" baseline="-25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55875" y="2727308"/>
            <a:ext cx="936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US" sz="4400" b="1" baseline="-2500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ru-RU" sz="4400" b="1" baseline="-25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Arc 8"/>
          <p:cNvSpPr>
            <a:spLocks/>
          </p:cNvSpPr>
          <p:nvPr/>
        </p:nvSpPr>
        <p:spPr bwMode="auto">
          <a:xfrm>
            <a:off x="1476375" y="3376596"/>
            <a:ext cx="360363" cy="287337"/>
          </a:xfrm>
          <a:custGeom>
            <a:avLst/>
            <a:gdLst>
              <a:gd name="T0" fmla="*/ 0 w 21600"/>
              <a:gd name="T1" fmla="*/ 0 h 21600"/>
              <a:gd name="T2" fmla="*/ 6012106 w 21600"/>
              <a:gd name="T3" fmla="*/ 3822341 h 21600"/>
              <a:gd name="T4" fmla="*/ 0 w 21600"/>
              <a:gd name="T5" fmla="*/ 382234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92275" y="3016233"/>
            <a:ext cx="668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>
                <a:solidFill>
                  <a:srgbClr val="FF3300"/>
                </a:solidFill>
                <a:cs typeface="Arial" charset="0"/>
              </a:rPr>
              <a:t>Ψ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71604" y="1071546"/>
            <a:ext cx="936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Ф</a:t>
            </a:r>
            <a:r>
              <a:rPr lang="ru-RU" sz="4400" b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72000" y="3879833"/>
            <a:ext cx="1081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Ф</a:t>
            </a:r>
            <a:r>
              <a:rPr lang="ru-RU" sz="4400" b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187450" y="3613133"/>
            <a:ext cx="0" cy="2979738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187450" y="3663933"/>
            <a:ext cx="2592388" cy="1728788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708400" y="5103796"/>
            <a:ext cx="1152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33CC33"/>
                </a:solidFill>
                <a:latin typeface="Times New Roman" pitchFamily="18" charset="0"/>
              </a:rPr>
              <a:t>Е</a:t>
            </a:r>
            <a:r>
              <a:rPr lang="en-US" sz="4400" b="1" baseline="-25000">
                <a:solidFill>
                  <a:srgbClr val="33CC33"/>
                </a:solidFill>
                <a:latin typeface="Times New Roman" pitchFamily="18" charset="0"/>
              </a:rPr>
              <a:t>1</a:t>
            </a:r>
            <a:endParaRPr lang="ru-RU" sz="4400" b="1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0825" y="5968983"/>
            <a:ext cx="900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33CC33"/>
                </a:solidFill>
                <a:latin typeface="Times New Roman" pitchFamily="18" charset="0"/>
              </a:rPr>
              <a:t>Е</a:t>
            </a:r>
            <a:r>
              <a:rPr lang="en-US" sz="4400" b="1" baseline="-25000">
                <a:solidFill>
                  <a:srgbClr val="33CC33"/>
                </a:solidFill>
                <a:latin typeface="Times New Roman" pitchFamily="18" charset="0"/>
              </a:rPr>
              <a:t>2</a:t>
            </a:r>
            <a:endParaRPr lang="ru-RU" sz="4400" b="1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17" name="Arc 16"/>
          <p:cNvSpPr>
            <a:spLocks/>
          </p:cNvSpPr>
          <p:nvPr/>
        </p:nvSpPr>
        <p:spPr bwMode="auto">
          <a:xfrm flipV="1">
            <a:off x="1187450" y="3663933"/>
            <a:ext cx="792163" cy="936625"/>
          </a:xfrm>
          <a:custGeom>
            <a:avLst/>
            <a:gdLst>
              <a:gd name="T0" fmla="*/ 0 w 21600"/>
              <a:gd name="T1" fmla="*/ 0 h 21600"/>
              <a:gd name="T2" fmla="*/ 29051953 w 21600"/>
              <a:gd name="T3" fmla="*/ 40614181 h 21600"/>
              <a:gd name="T4" fmla="*/ 0 w 21600"/>
              <a:gd name="T5" fmla="*/ 4061418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403350" y="4402121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CC33"/>
                </a:solidFill>
                <a:latin typeface="Times New Roman" pitchFamily="18" charset="0"/>
              </a:rPr>
              <a:t>90 </a:t>
            </a:r>
            <a:r>
              <a:rPr lang="en-US" sz="4000" b="1" baseline="30000">
                <a:solidFill>
                  <a:srgbClr val="33CC33"/>
                </a:solidFill>
                <a:latin typeface="Times New Roman" pitchFamily="18" charset="0"/>
              </a:rPr>
              <a:t>0</a:t>
            </a:r>
            <a:endParaRPr lang="ru-RU" sz="4000" b="1" baseline="3000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1187450" y="3663933"/>
            <a:ext cx="1511300" cy="1008063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187450" y="3519471"/>
            <a:ext cx="0" cy="1584325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195513" y="3663933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6600FF"/>
                </a:solidFill>
                <a:latin typeface="Times New Roman" pitchFamily="18" charset="0"/>
              </a:rPr>
              <a:t>I</a:t>
            </a:r>
            <a:r>
              <a:rPr lang="ru-RU" sz="4400" b="1" baseline="-25000" dirty="0" smtClean="0">
                <a:solidFill>
                  <a:srgbClr val="6600FF"/>
                </a:solidFill>
                <a:latin typeface="Times New Roman" pitchFamily="18" charset="0"/>
              </a:rPr>
              <a:t>в</a:t>
            </a:r>
            <a:r>
              <a:rPr lang="en-US" sz="4400" b="1" baseline="-25000" dirty="0" smtClean="0">
                <a:solidFill>
                  <a:srgbClr val="6600FF"/>
                </a:solidFill>
                <a:latin typeface="Times New Roman" pitchFamily="18" charset="0"/>
              </a:rPr>
              <a:t>1</a:t>
            </a:r>
            <a:endParaRPr lang="ru-RU" sz="4400" b="1" baseline="-25000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50825" y="4024296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6600FF"/>
                </a:solidFill>
                <a:latin typeface="Times New Roman" pitchFamily="18" charset="0"/>
              </a:rPr>
              <a:t>I</a:t>
            </a:r>
            <a:r>
              <a:rPr lang="ru-RU" sz="4400" b="1" baseline="-25000">
                <a:solidFill>
                  <a:srgbClr val="6600FF"/>
                </a:solidFill>
                <a:latin typeface="Times New Roman" pitchFamily="18" charset="0"/>
              </a:rPr>
              <a:t>в2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967288" y="1357298"/>
            <a:ext cx="4176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6600FF"/>
                </a:solidFill>
                <a:latin typeface="Times New Roman" pitchFamily="18" charset="0"/>
              </a:rPr>
              <a:t>I</a:t>
            </a:r>
            <a:r>
              <a:rPr lang="ru-RU" sz="4400" b="1" baseline="-25000" dirty="0">
                <a:solidFill>
                  <a:srgbClr val="6600FF"/>
                </a:solidFill>
                <a:latin typeface="Times New Roman" pitchFamily="18" charset="0"/>
              </a:rPr>
              <a:t>в1</a:t>
            </a:r>
            <a:r>
              <a:rPr lang="ru-RU" sz="4400" b="1" dirty="0">
                <a:latin typeface="Times New Roman" pitchFamily="18" charset="0"/>
              </a:rPr>
              <a:t>+Ф</a:t>
            </a:r>
            <a:r>
              <a:rPr lang="ru-RU" sz="4400" b="1" baseline="-25000" dirty="0">
                <a:latin typeface="Times New Roman" pitchFamily="18" charset="0"/>
              </a:rPr>
              <a:t>2</a:t>
            </a:r>
            <a:r>
              <a:rPr lang="ru-RU" sz="4400" dirty="0">
                <a:latin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ru-RU" sz="4400" b="1" dirty="0">
                <a:solidFill>
                  <a:srgbClr val="FF9900"/>
                </a:solidFill>
                <a:latin typeface="Times New Roman" pitchFamily="18" charset="0"/>
                <a:sym typeface="Symbol" pitchFamily="18" charset="2"/>
              </a:rPr>
              <a:t>М</a:t>
            </a:r>
            <a:r>
              <a:rPr lang="ru-RU" sz="4400" b="1" baseline="-25000" dirty="0">
                <a:solidFill>
                  <a:srgbClr val="FF9900"/>
                </a:solidFill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967288" y="2428868"/>
            <a:ext cx="4176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6600FF"/>
                </a:solidFill>
                <a:latin typeface="Times New Roman" pitchFamily="18" charset="0"/>
              </a:rPr>
              <a:t>I</a:t>
            </a:r>
            <a:r>
              <a:rPr lang="ru-RU" sz="4400" b="1" baseline="-25000" dirty="0">
                <a:solidFill>
                  <a:srgbClr val="6600FF"/>
                </a:solidFill>
                <a:latin typeface="Times New Roman" pitchFamily="18" charset="0"/>
              </a:rPr>
              <a:t>в2</a:t>
            </a:r>
            <a:r>
              <a:rPr lang="ru-RU" sz="4400" b="1" dirty="0">
                <a:latin typeface="Times New Roman" pitchFamily="18" charset="0"/>
              </a:rPr>
              <a:t>+Ф</a:t>
            </a:r>
            <a:r>
              <a:rPr lang="ru-RU" sz="4400" b="1" baseline="-25000" dirty="0">
                <a:latin typeface="Times New Roman" pitchFamily="18" charset="0"/>
              </a:rPr>
              <a:t>1</a:t>
            </a:r>
            <a:r>
              <a:rPr lang="ru-RU" sz="4400" dirty="0">
                <a:latin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ru-RU" sz="4400" b="1" dirty="0">
                <a:solidFill>
                  <a:srgbClr val="FF9900"/>
                </a:solidFill>
                <a:latin typeface="Times New Roman" pitchFamily="18" charset="0"/>
                <a:sym typeface="Symbol" pitchFamily="18" charset="2"/>
              </a:rPr>
              <a:t>М</a:t>
            </a:r>
            <a:r>
              <a:rPr lang="ru-RU" sz="4400" b="1" baseline="-25000" dirty="0">
                <a:solidFill>
                  <a:srgbClr val="FF9900"/>
                </a:solidFill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8</a:t>
            </a:fld>
            <a:endParaRPr lang="ru-RU" sz="140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3"/>
            <a:ext cx="653169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572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1447800"/>
            <a:ext cx="8763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C3300"/>
                </a:solidFill>
              </a:rPr>
              <a:t>Достоинства </a:t>
            </a:r>
            <a:r>
              <a:rPr lang="ru-RU" sz="2800" b="1" i="1" u="sng" dirty="0">
                <a:solidFill>
                  <a:srgbClr val="CC3300"/>
                </a:solidFill>
              </a:rPr>
              <a:t>индукционных приборов</a:t>
            </a:r>
            <a:endParaRPr lang="ru-RU" sz="2800" dirty="0">
              <a:solidFill>
                <a:srgbClr val="CC3300"/>
              </a:solidFill>
            </a:endParaRPr>
          </a:p>
          <a:p>
            <a:r>
              <a:rPr lang="ru-RU" sz="2800" dirty="0">
                <a:solidFill>
                  <a:srgbClr val="CC3300"/>
                </a:solidFill>
              </a:rPr>
              <a:t>1.мало подвержены влиянию внешних МП</a:t>
            </a:r>
          </a:p>
          <a:p>
            <a:r>
              <a:rPr lang="ru-RU" sz="2800" dirty="0">
                <a:solidFill>
                  <a:srgbClr val="CC3300"/>
                </a:solidFill>
              </a:rPr>
              <a:t>2.имеют большую перегрузочную способность.</a:t>
            </a:r>
          </a:p>
          <a:p>
            <a:r>
              <a:rPr lang="ru-RU" sz="2800" dirty="0">
                <a:solidFill>
                  <a:srgbClr val="CC3300"/>
                </a:solidFill>
              </a:rPr>
              <a:t> </a:t>
            </a:r>
          </a:p>
          <a:p>
            <a:pPr algn="ctr"/>
            <a:r>
              <a:rPr lang="ru-RU" sz="2800" b="1" i="1" u="sng" dirty="0" smtClean="0">
                <a:solidFill>
                  <a:srgbClr val="CC3300"/>
                </a:solidFill>
              </a:rPr>
              <a:t>Недостатки </a:t>
            </a:r>
            <a:r>
              <a:rPr lang="ru-RU" sz="2800" b="1" i="1" u="sng" dirty="0">
                <a:solidFill>
                  <a:srgbClr val="CC3300"/>
                </a:solidFill>
              </a:rPr>
              <a:t>индукционных приборов</a:t>
            </a:r>
            <a:endParaRPr lang="ru-RU" sz="2800" dirty="0">
              <a:solidFill>
                <a:srgbClr val="CC3300"/>
              </a:solidFill>
            </a:endParaRPr>
          </a:p>
          <a:p>
            <a:r>
              <a:rPr lang="ru-RU" sz="2800" dirty="0">
                <a:solidFill>
                  <a:srgbClr val="CC3300"/>
                </a:solidFill>
              </a:rPr>
              <a:t>1.невысокая точность</a:t>
            </a:r>
          </a:p>
          <a:p>
            <a:r>
              <a:rPr lang="ru-RU" sz="2800" dirty="0">
                <a:solidFill>
                  <a:srgbClr val="CC3300"/>
                </a:solidFill>
              </a:rPr>
              <a:t>2.большое </a:t>
            </a:r>
            <a:r>
              <a:rPr lang="ru-RU" sz="2800" dirty="0" err="1">
                <a:solidFill>
                  <a:srgbClr val="CC3300"/>
                </a:solidFill>
              </a:rPr>
              <a:t>самопотребление</a:t>
            </a:r>
            <a:r>
              <a:rPr lang="ru-RU" sz="2800" dirty="0">
                <a:solidFill>
                  <a:srgbClr val="CC3300"/>
                </a:solidFill>
              </a:rPr>
              <a:t> мощности</a:t>
            </a:r>
          </a:p>
          <a:p>
            <a:r>
              <a:rPr lang="ru-RU" sz="2800" dirty="0">
                <a:solidFill>
                  <a:srgbClr val="CC3300"/>
                </a:solidFill>
              </a:rPr>
              <a:t>3.зависимость показаний от частоты и температуры. 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9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xmlns="" val="11563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</TotalTime>
  <Words>799</Words>
  <Application>Microsoft Macintosh PowerPoint</Application>
  <PresentationFormat>Экран (4:3)</PresentationFormat>
  <Paragraphs>186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Оформление по умолчанию</vt:lpstr>
      <vt:lpstr>Формула</vt:lpstr>
      <vt:lpstr>‘ормула</vt:lpstr>
      <vt:lpstr>Microsoft Equation 3.0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Владимир</dc:creator>
  <cp:lastModifiedBy>sh_ik</cp:lastModifiedBy>
  <cp:revision>373</cp:revision>
  <cp:lastPrinted>1601-01-01T00:00:00Z</cp:lastPrinted>
  <dcterms:created xsi:type="dcterms:W3CDTF">1601-01-01T00:00:00Z</dcterms:created>
  <dcterms:modified xsi:type="dcterms:W3CDTF">2019-02-26T09:39:41Z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